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1" r:id="rId3"/>
    <p:sldId id="262" r:id="rId4"/>
    <p:sldId id="263" r:id="rId5"/>
    <p:sldId id="264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C82EE-2685-4B4A-A2C6-B7BF3C9EA067}" v="1" dt="2025-04-27T08:24:39.397"/>
    <p1510:client id="{8BC75E7F-79FB-77F9-4467-B85436937D52}" v="3" dt="2025-04-27T08:22:01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16384-F9A1-413E-89E6-C3307729C75C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A93A-A519-443C-BD74-B028ADACDA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36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A93A-A519-443C-BD74-B028ADACDAD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9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483D-3835-2197-EEBD-2AEB66731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C465B-7EAA-7CC6-B893-04B2AB58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64135-DFC5-0203-138B-57BAB4D2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DA1A3-43D0-408D-F87F-9B579AF3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5A7AE-9FD1-5235-C099-FB90BA79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3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A2ED-7B53-54A2-F62D-B4E0F371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C3C59-1E25-A7BA-44A7-61B0CE71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BFAC-06B2-D170-4D72-20E0DD44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A663-58FC-5C3A-E72A-9128DF0B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DC2B-497F-4469-EAC4-F88BD7EC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6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BE613-2FB8-10AC-FA80-46F4F30F4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93E2A-3F9D-24AE-4CDB-78B739FA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5DF1-85D4-199E-EA5A-805A33A3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B1098-D7CA-87BA-9645-224F93A6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5EEB-DDDF-EA78-F838-FAF816BC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50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CD9D-E87D-754D-C21B-B159FBBB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FA5B-21B7-E618-E7F6-3D12536B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E9494-0E2B-77D0-61BB-2DBC0066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0892-6320-3ED3-2D05-D1546821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45866-676D-7FB3-8A8E-5D6956F9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5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22CC-E030-5BD2-88E3-E1A6EA9B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D96F2-9EC0-33FA-D1BC-5191EE632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C3D85-E890-3C78-E162-1F39EC8E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0B64-65DD-5B40-3CD4-B67FE3FB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86400-8F90-A305-4F55-42F51FBF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74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A11A-9897-A93C-6897-69EB5539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3966-7DE6-4849-D5D9-EC7119B0A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88B85-B046-2CEB-665C-D5E46E21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4DEDA-A7C4-FF6C-BE5D-8051BEC3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CC034-8CD9-E1CE-0D3C-0541E315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0782E-F429-A2FD-F1D2-57AAAE5C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D4D5-9006-B0E5-5E2D-E78CB5E5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FC231-3E21-4A9C-D83B-DB022A54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742E3-FFD1-1EE0-57E9-9383DB9AA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7F5F8-DDD5-4DD2-C222-7806BFC02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BE4F2-1D82-1297-47CF-1EA0DAAE9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9EBE3-194B-52FD-36BA-96B37FAF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6AAB5-9C46-4FCC-28D5-2DC39C47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B6638-2810-A7F8-EBDE-5D76AEBB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84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CCDD-8237-DD23-10B0-1FDB905E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6AEBB-A2A1-32A9-97FD-B663E71E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62FF0-5487-B656-9D89-DD6285B2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E57C8-950D-7470-502C-D69B0055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60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514D7-12B7-29B4-FB0F-6EBFF965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CD1EC-3763-EA77-2CF9-D73E1850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E88B-F13A-5913-1882-9A4BD96D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1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DDB8-D9D5-9FAB-0FAA-906612AE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FA07-8902-5D4E-5328-5E18DC7C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FD9EE-C07B-DA47-8B1F-D0F4BCD62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ED8EC-492B-508C-847B-45D28B18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5EEF9-53C6-1394-2F88-1FA503C7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283D0-BB1D-1BF1-97E6-A9D64BD6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8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71F-A7D0-0070-9008-ACE25110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86A0B-B6C5-FC84-361B-29F8DF153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EFB70-D177-DE0B-AC6B-D61CB4C9C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986AB-8E7E-EBC1-D53E-234AC813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51C2-B21D-D957-F9E3-8E8C8D41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92FF6-6711-0780-A25B-A4B9280D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2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9920C-CC1B-4E68-3FEC-7ED33690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1D8ED-FFDB-0E22-EA01-542B0EA3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A1F0-4ACE-49ED-3043-B740458F1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64ED4-ED57-486C-98DF-37C4B11EA90F}" type="datetimeFigureOut">
              <a:rPr lang="de-DE" smtClean="0"/>
              <a:t>27.04.2025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2904-CDD6-EA13-707E-A5B544116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60B8-E2DF-4638-575D-4C3E63705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5C31C-F2D3-43FD-8553-112048830F6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8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2A80-3E65-613F-84E3-C6EAF2E9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B8975-C35B-FFB5-E03C-9CC62F3E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A2C1B4-4DCF-7069-DB6D-5353DBAD2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 err="1">
                <a:solidFill>
                  <a:srgbClr val="FFFFFF"/>
                </a:solidFill>
              </a:rPr>
              <a:t>Rentura</a:t>
            </a:r>
            <a:endParaRPr lang="de-D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5E81A-AA9C-F19C-CE58-708F9A4C8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By Code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law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3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5C945-B5D0-4DD9-6795-4281E868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946F5A-B6EF-9B75-DB16-3A227BB10FD6}"/>
              </a:ext>
            </a:extLst>
          </p:cNvPr>
          <p:cNvSpPr/>
          <p:nvPr/>
        </p:nvSpPr>
        <p:spPr>
          <a:xfrm>
            <a:off x="637792" y="1735394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providing </a:t>
            </a:r>
            <a:r>
              <a:rPr lang="en-US" b="1" dirty="0">
                <a:solidFill>
                  <a:schemeClr val="tx1"/>
                </a:solidFill>
              </a:rPr>
              <a:t>fast, affordable, and accessible legal checks </a:t>
            </a:r>
            <a:r>
              <a:rPr lang="en-US" dirty="0">
                <a:solidFill>
                  <a:schemeClr val="tx1"/>
                </a:solidFill>
              </a:rPr>
              <a:t>of rental contracts through AI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7B3AB-6C84-3351-7906-9FF0095D7475}"/>
              </a:ext>
            </a:extLst>
          </p:cNvPr>
          <p:cNvSpPr txBox="1"/>
          <p:nvPr/>
        </p:nvSpPr>
        <p:spPr>
          <a:xfrm>
            <a:off x="637792" y="1329573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Mission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CF6222-898E-E9C4-17CC-7900BA7CD614}"/>
              </a:ext>
            </a:extLst>
          </p:cNvPr>
          <p:cNvSpPr/>
          <p:nvPr/>
        </p:nvSpPr>
        <p:spPr>
          <a:xfrm>
            <a:off x="277792" y="1964647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B796AA-CABB-2D97-8ACA-8E2ADFFA3E06}"/>
              </a:ext>
            </a:extLst>
          </p:cNvPr>
          <p:cNvSpPr/>
          <p:nvPr/>
        </p:nvSpPr>
        <p:spPr>
          <a:xfrm>
            <a:off x="637792" y="3382962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Tenants with </a:t>
            </a:r>
            <a:r>
              <a:rPr kumimoji="0" lang="en-GB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limited legal knowledge</a:t>
            </a:r>
            <a:endParaRPr lang="en-GB" b="1" dirty="0">
              <a:solidFill>
                <a:schemeClr val="tx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b="1" dirty="0">
                <a:solidFill>
                  <a:schemeClr val="tx1"/>
                </a:solidFill>
              </a:rPr>
              <a:t>E</a:t>
            </a:r>
            <a:r>
              <a:rPr kumimoji="0" lang="en-GB" sz="1800" b="1" i="0" u="none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</a:rPr>
              <a:t>xpensive</a:t>
            </a:r>
            <a:r>
              <a:rPr lang="en-GB" b="1" dirty="0">
                <a:solidFill>
                  <a:schemeClr val="tx1"/>
                </a:solidFill>
              </a:rPr>
              <a:t> and</a:t>
            </a:r>
            <a:r>
              <a:rPr kumimoji="0" lang="en-GB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slow legal advice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62836-027E-AFD0-B0D9-EEC8F542FA00}"/>
              </a:ext>
            </a:extLst>
          </p:cNvPr>
          <p:cNvSpPr txBox="1"/>
          <p:nvPr/>
        </p:nvSpPr>
        <p:spPr>
          <a:xfrm>
            <a:off x="637792" y="2977141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Customer Pain 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9FEF5E-82EA-B96F-4651-5AE6C2329E9B}"/>
              </a:ext>
            </a:extLst>
          </p:cNvPr>
          <p:cNvSpPr/>
          <p:nvPr/>
        </p:nvSpPr>
        <p:spPr>
          <a:xfrm>
            <a:off x="277792" y="3612215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44B180-6E71-B3E1-729A-5D663B334385}"/>
              </a:ext>
            </a:extLst>
          </p:cNvPr>
          <p:cNvSpPr/>
          <p:nvPr/>
        </p:nvSpPr>
        <p:spPr>
          <a:xfrm>
            <a:off x="637792" y="5058248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800" b="0" i="0" u="none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Rentura</a:t>
            </a:r>
            <a:r>
              <a:rPr kumimoji="0" lang="en-GB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</a:rPr>
              <a:t>checks rental contracts instantly and affordably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6B370-8782-5809-62B6-1F990D84B3C9}"/>
              </a:ext>
            </a:extLst>
          </p:cNvPr>
          <p:cNvSpPr txBox="1"/>
          <p:nvPr/>
        </p:nvSpPr>
        <p:spPr>
          <a:xfrm>
            <a:off x="637792" y="4652427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Our Solution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9E7C68-9A38-3AFA-E92A-FC6BBA50532D}"/>
              </a:ext>
            </a:extLst>
          </p:cNvPr>
          <p:cNvSpPr/>
          <p:nvPr/>
        </p:nvSpPr>
        <p:spPr>
          <a:xfrm>
            <a:off x="277792" y="5287501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7520529-9FAB-45B8-1D25-202CB8FAA80D}"/>
              </a:ext>
            </a:extLst>
          </p:cNvPr>
          <p:cNvSpPr/>
          <p:nvPr/>
        </p:nvSpPr>
        <p:spPr>
          <a:xfrm>
            <a:off x="6456000" y="1735394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Prior LLMs with </a:t>
            </a:r>
            <a:r>
              <a:rPr lang="en-US" b="1" dirty="0">
                <a:solidFill>
                  <a:schemeClr val="tx1"/>
                </a:solidFill>
              </a:rPr>
              <a:t>limited context and understanding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Now: </a:t>
            </a:r>
            <a:r>
              <a:rPr lang="en-US" b="1" dirty="0">
                <a:solidFill>
                  <a:schemeClr val="tx1"/>
                </a:solidFill>
              </a:rPr>
              <a:t>reliable AI legal analysis </a:t>
            </a:r>
            <a:r>
              <a:rPr lang="en-US" dirty="0">
                <a:solidFill>
                  <a:schemeClr val="tx1"/>
                </a:solidFill>
              </a:rPr>
              <a:t>with near-human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08176-30A7-FB40-7A5E-0E97D22549C9}"/>
              </a:ext>
            </a:extLst>
          </p:cNvPr>
          <p:cNvSpPr txBox="1"/>
          <p:nvPr/>
        </p:nvSpPr>
        <p:spPr>
          <a:xfrm>
            <a:off x="6456000" y="1329573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Technical Evolution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FAB05A-7008-3731-406E-00B392EA8E89}"/>
              </a:ext>
            </a:extLst>
          </p:cNvPr>
          <p:cNvSpPr/>
          <p:nvPr/>
        </p:nvSpPr>
        <p:spPr>
          <a:xfrm>
            <a:off x="6096000" y="1964647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7C5F26-6F73-7A8E-FA8E-5D076D3C6FDA}"/>
              </a:ext>
            </a:extLst>
          </p:cNvPr>
          <p:cNvSpPr/>
          <p:nvPr/>
        </p:nvSpPr>
        <p:spPr>
          <a:xfrm>
            <a:off x="6456000" y="3382962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CAGR of around 25% </a:t>
            </a:r>
            <a:r>
              <a:rPr lang="en-US" dirty="0">
                <a:solidFill>
                  <a:schemeClr val="tx1"/>
                </a:solidFill>
              </a:rPr>
              <a:t>over the forecast period till 2028 for </a:t>
            </a:r>
            <a:r>
              <a:rPr lang="en-US" b="1" dirty="0">
                <a:solidFill>
                  <a:schemeClr val="tx1"/>
                </a:solidFill>
              </a:rPr>
              <a:t>Global AI contract review software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49E979-42D9-9B54-9041-F48CFE21C6CD}"/>
              </a:ext>
            </a:extLst>
          </p:cNvPr>
          <p:cNvSpPr txBox="1"/>
          <p:nvPr/>
        </p:nvSpPr>
        <p:spPr>
          <a:xfrm>
            <a:off x="6456000" y="2977141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Market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A1A6078-C1E7-F710-D9CD-41EAEC9F6E13}"/>
              </a:ext>
            </a:extLst>
          </p:cNvPr>
          <p:cNvSpPr/>
          <p:nvPr/>
        </p:nvSpPr>
        <p:spPr>
          <a:xfrm>
            <a:off x="6096000" y="3612215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F0AC66D-41D4-75A0-6992-D53C2BC43F30}"/>
              </a:ext>
            </a:extLst>
          </p:cNvPr>
          <p:cNvSpPr/>
          <p:nvPr/>
        </p:nvSpPr>
        <p:spPr>
          <a:xfrm>
            <a:off x="6456000" y="5058248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Experience in </a:t>
            </a:r>
            <a:r>
              <a:rPr lang="en-US" b="1" dirty="0">
                <a:solidFill>
                  <a:schemeClr val="tx1"/>
                </a:solidFill>
              </a:rPr>
              <a:t>Python, React, Data Science, Law, Business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7CB1ED-ACD5-C6D6-1169-2F91BA993C1C}"/>
              </a:ext>
            </a:extLst>
          </p:cNvPr>
          <p:cNvSpPr txBox="1"/>
          <p:nvPr/>
        </p:nvSpPr>
        <p:spPr>
          <a:xfrm>
            <a:off x="6456000" y="4652427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Team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120B2-734E-CCE5-DC90-E3320CE149B2}"/>
              </a:ext>
            </a:extLst>
          </p:cNvPr>
          <p:cNvSpPr/>
          <p:nvPr/>
        </p:nvSpPr>
        <p:spPr>
          <a:xfrm>
            <a:off x="6096000" y="5287501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D0C947F3-8E80-B55D-3626-1FE3CDCFE5D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47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 dirty="0" err="1">
                <a:solidFill>
                  <a:srgbClr val="FFFFFF"/>
                </a:solidFill>
              </a:rPr>
              <a:t>Rentura</a:t>
            </a:r>
            <a:r>
              <a:rPr lang="de-DE" sz="5200" dirty="0">
                <a:solidFill>
                  <a:srgbClr val="FFFFFF"/>
                </a:solidFill>
              </a:rPr>
              <a:t> at a </a:t>
            </a:r>
            <a:r>
              <a:rPr lang="de-DE" sz="5200" dirty="0" err="1">
                <a:solidFill>
                  <a:srgbClr val="FFFFFF"/>
                </a:solidFill>
              </a:rPr>
              <a:t>Glance</a:t>
            </a:r>
            <a:endParaRPr lang="de-DE" sz="5200" dirty="0">
              <a:solidFill>
                <a:srgbClr val="FFFFFF"/>
              </a:solidFill>
            </a:endParaRPr>
          </a:p>
        </p:txBody>
      </p:sp>
      <p:pic>
        <p:nvPicPr>
          <p:cNvPr id="52" name="Graphic 51" descr="Target with solid fill">
            <a:extLst>
              <a:ext uri="{FF2B5EF4-FFF2-40B4-BE49-F238E27FC236}">
                <a16:creationId xmlns:a16="http://schemas.microsoft.com/office/drawing/2014/main" id="{70C0BEAD-44AF-DB60-0E19-F37898BDC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792" y="2081647"/>
            <a:ext cx="486000" cy="486000"/>
          </a:xfrm>
          <a:prstGeom prst="rect">
            <a:avLst/>
          </a:prstGeom>
        </p:spPr>
      </p:pic>
      <p:pic>
        <p:nvPicPr>
          <p:cNvPr id="54" name="Graphic 53" descr="Internet with solid fill">
            <a:extLst>
              <a:ext uri="{FF2B5EF4-FFF2-40B4-BE49-F238E27FC236}">
                <a16:creationId xmlns:a16="http://schemas.microsoft.com/office/drawing/2014/main" id="{332D9DA9-E44E-3FBC-7C3E-C54C098D7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3000" y="2081647"/>
            <a:ext cx="486000" cy="486000"/>
          </a:xfrm>
          <a:prstGeom prst="rect">
            <a:avLst/>
          </a:prstGeom>
        </p:spPr>
      </p:pic>
      <p:pic>
        <p:nvPicPr>
          <p:cNvPr id="56" name="Graphic 55" descr="Rating 3 Star with solid fill">
            <a:extLst>
              <a:ext uri="{FF2B5EF4-FFF2-40B4-BE49-F238E27FC236}">
                <a16:creationId xmlns:a16="http://schemas.microsoft.com/office/drawing/2014/main" id="{848098EF-5C65-7F33-7015-DDDDA34EB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792" y="5404501"/>
            <a:ext cx="486000" cy="486000"/>
          </a:xfrm>
          <a:prstGeom prst="rect">
            <a:avLst/>
          </a:prstGeom>
        </p:spPr>
      </p:pic>
      <p:pic>
        <p:nvPicPr>
          <p:cNvPr id="58" name="Graphic 57" descr="Users with solid fill">
            <a:extLst>
              <a:ext uri="{FF2B5EF4-FFF2-40B4-BE49-F238E27FC236}">
                <a16:creationId xmlns:a16="http://schemas.microsoft.com/office/drawing/2014/main" id="{683275D4-ACDF-BAB3-BB2B-26BC922AA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3000" y="5404501"/>
            <a:ext cx="486000" cy="486000"/>
          </a:xfrm>
          <a:prstGeom prst="rect">
            <a:avLst/>
          </a:prstGeom>
        </p:spPr>
      </p:pic>
      <p:pic>
        <p:nvPicPr>
          <p:cNvPr id="60" name="Graphic 59" descr="Lightning with solid fill">
            <a:extLst>
              <a:ext uri="{FF2B5EF4-FFF2-40B4-BE49-F238E27FC236}">
                <a16:creationId xmlns:a16="http://schemas.microsoft.com/office/drawing/2014/main" id="{584C35D6-DA9E-E2BE-D9CA-5B762E87BA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8890" y="3729215"/>
            <a:ext cx="486000" cy="486000"/>
          </a:xfrm>
          <a:prstGeom prst="rect">
            <a:avLst/>
          </a:prstGeom>
        </p:spPr>
      </p:pic>
      <p:pic>
        <p:nvPicPr>
          <p:cNvPr id="62" name="Graphic 61" descr="Bar graph with upward trend with solid fill">
            <a:extLst>
              <a:ext uri="{FF2B5EF4-FFF2-40B4-BE49-F238E27FC236}">
                <a16:creationId xmlns:a16="http://schemas.microsoft.com/office/drawing/2014/main" id="{063CC396-7571-F5FE-4B5D-0AB1EDB964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13000" y="3729215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F127-DC36-6CEA-1C7B-6D0D9B43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8D0F4-1491-75CB-DC6A-8B2FF0D8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B67BC2D-F20C-7600-9DE6-06766427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61" y="1730090"/>
            <a:ext cx="8441997" cy="5031553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7BF6F662-2FE4-571D-4348-E5E81A3B5C9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47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 dirty="0" err="1">
                <a:solidFill>
                  <a:srgbClr val="FFFFFF"/>
                </a:solidFill>
              </a:rPr>
              <a:t>Product</a:t>
            </a:r>
            <a:r>
              <a:rPr lang="de-DE" sz="5200" dirty="0">
                <a:solidFill>
                  <a:srgbClr val="FFFFFF"/>
                </a:solidFill>
              </a:rPr>
              <a:t> and </a:t>
            </a:r>
            <a:r>
              <a:rPr lang="de-DE" sz="5200" dirty="0" err="1">
                <a:solidFill>
                  <a:srgbClr val="FFFFFF"/>
                </a:solidFill>
              </a:rPr>
              <a:t>Strategy</a:t>
            </a:r>
            <a:endParaRPr lang="de-DE" sz="5200" dirty="0">
              <a:solidFill>
                <a:srgbClr val="FFFFFF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D6CE05E-6C92-8855-6BBC-EAC30355D520}"/>
              </a:ext>
            </a:extLst>
          </p:cNvPr>
          <p:cNvSpPr/>
          <p:nvPr/>
        </p:nvSpPr>
        <p:spPr>
          <a:xfrm>
            <a:off x="637792" y="1735394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PDF text or OCR extraction, GPT legal analysis, automated risk summary generation.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6F9CDC-A57E-01F2-F945-02CC2E2AA206}"/>
              </a:ext>
            </a:extLst>
          </p:cNvPr>
          <p:cNvSpPr txBox="1"/>
          <p:nvPr/>
        </p:nvSpPr>
        <p:spPr>
          <a:xfrm>
            <a:off x="637792" y="1329573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Product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1EC7CB4-1311-336D-466A-870A349B8C96}"/>
              </a:ext>
            </a:extLst>
          </p:cNvPr>
          <p:cNvSpPr/>
          <p:nvPr/>
        </p:nvSpPr>
        <p:spPr>
          <a:xfrm>
            <a:off x="277792" y="1964647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42DEAD2-E2C5-1330-98BC-6259AB9826A3}"/>
              </a:ext>
            </a:extLst>
          </p:cNvPr>
          <p:cNvSpPr/>
          <p:nvPr/>
        </p:nvSpPr>
        <p:spPr>
          <a:xfrm>
            <a:off x="637792" y="3382962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Independent review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rental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contracts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individuals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property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companies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solidFill>
                  <a:schemeClr val="tx1"/>
                </a:solidFill>
              </a:rPr>
              <a:t>Prevent legal </a:t>
            </a:r>
            <a:r>
              <a:rPr lang="de-DE" altLang="de-DE" dirty="0" err="1">
                <a:solidFill>
                  <a:schemeClr val="tx1"/>
                </a:solidFill>
              </a:rPr>
              <a:t>disputes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E2C70A-B174-44A3-1B5C-5DC7AEC17FD2}"/>
              </a:ext>
            </a:extLst>
          </p:cNvPr>
          <p:cNvSpPr txBox="1"/>
          <p:nvPr/>
        </p:nvSpPr>
        <p:spPr>
          <a:xfrm>
            <a:off x="637792" y="2977141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Use Cases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F9F92A2-4E33-8552-B4DB-EBF78E8380F8}"/>
              </a:ext>
            </a:extLst>
          </p:cNvPr>
          <p:cNvSpPr/>
          <p:nvPr/>
        </p:nvSpPr>
        <p:spPr>
          <a:xfrm>
            <a:off x="277792" y="3612215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58182C-5D26-8D23-34E2-4CA968A8421B}"/>
              </a:ext>
            </a:extLst>
          </p:cNvPr>
          <p:cNvSpPr/>
          <p:nvPr/>
        </p:nvSpPr>
        <p:spPr>
          <a:xfrm>
            <a:off x="637792" y="5058248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Pay-Per-Use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B2C (20 €)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Subscription-Based</a:t>
            </a:r>
            <a:r>
              <a:rPr lang="de-DE" dirty="0">
                <a:solidFill>
                  <a:schemeClr val="tx1"/>
                </a:solidFill>
              </a:rPr>
              <a:t> Model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B2B (200 € Monthly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100 Reviews)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492660-B2E2-7B2C-F83C-0D7F6AACB0F7}"/>
              </a:ext>
            </a:extLst>
          </p:cNvPr>
          <p:cNvSpPr txBox="1"/>
          <p:nvPr/>
        </p:nvSpPr>
        <p:spPr>
          <a:xfrm>
            <a:off x="637792" y="4652427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Business Model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E9372E8-AA89-FCFA-1E16-096EEA7E8EAC}"/>
              </a:ext>
            </a:extLst>
          </p:cNvPr>
          <p:cNvSpPr/>
          <p:nvPr/>
        </p:nvSpPr>
        <p:spPr>
          <a:xfrm>
            <a:off x="277792" y="5287501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8" name="Graphic 67" descr="Scales of justice with solid fill">
            <a:extLst>
              <a:ext uri="{FF2B5EF4-FFF2-40B4-BE49-F238E27FC236}">
                <a16:creationId xmlns:a16="http://schemas.microsoft.com/office/drawing/2014/main" id="{3473DF49-9537-5A9A-4860-018C01879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792" y="3729215"/>
            <a:ext cx="486000" cy="486000"/>
          </a:xfrm>
          <a:prstGeom prst="rect">
            <a:avLst/>
          </a:prstGeom>
        </p:spPr>
      </p:pic>
      <p:pic>
        <p:nvPicPr>
          <p:cNvPr id="69" name="Graphic 68" descr="Coins with solid fill">
            <a:extLst>
              <a:ext uri="{FF2B5EF4-FFF2-40B4-BE49-F238E27FC236}">
                <a16:creationId xmlns:a16="http://schemas.microsoft.com/office/drawing/2014/main" id="{4D135EF5-1531-0426-2B74-054E34E3D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792" y="5391031"/>
            <a:ext cx="486000" cy="486000"/>
          </a:xfrm>
          <a:prstGeom prst="rect">
            <a:avLst/>
          </a:prstGeom>
        </p:spPr>
      </p:pic>
      <p:pic>
        <p:nvPicPr>
          <p:cNvPr id="70" name="Graphic 69" descr="Cmd Terminal with solid fill">
            <a:extLst>
              <a:ext uri="{FF2B5EF4-FFF2-40B4-BE49-F238E27FC236}">
                <a16:creationId xmlns:a16="http://schemas.microsoft.com/office/drawing/2014/main" id="{5D52AD04-B964-87D2-F257-5C389D29C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92" y="2081647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1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8748-E604-2A65-E0F8-9F162913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6BD78-2B46-239F-EA3C-42EA4B7C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A0D418-140D-3BE9-7444-2C9B8530256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74" y="1728843"/>
            <a:ext cx="8442000" cy="503280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D6EDF842-D49B-5B52-B53F-2DFE188D690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47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 dirty="0" err="1">
                <a:solidFill>
                  <a:srgbClr val="FFFFFF"/>
                </a:solidFill>
              </a:rPr>
              <a:t>Product</a:t>
            </a:r>
            <a:r>
              <a:rPr lang="de-DE" sz="5200" dirty="0">
                <a:solidFill>
                  <a:srgbClr val="FFFFFF"/>
                </a:solidFill>
              </a:rPr>
              <a:t> and </a:t>
            </a:r>
            <a:r>
              <a:rPr lang="de-DE" sz="5200" dirty="0" err="1">
                <a:solidFill>
                  <a:srgbClr val="FFFFFF"/>
                </a:solidFill>
              </a:rPr>
              <a:t>Strategy</a:t>
            </a:r>
            <a:endParaRPr lang="de-DE" sz="5200" dirty="0">
              <a:solidFill>
                <a:srgbClr val="FFFFFF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22A0D3A-5B20-EDE3-30FC-31B7E538EC41}"/>
              </a:ext>
            </a:extLst>
          </p:cNvPr>
          <p:cNvSpPr/>
          <p:nvPr/>
        </p:nvSpPr>
        <p:spPr>
          <a:xfrm>
            <a:off x="637792" y="1735394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PDF text or OCR extraction, GPT legal analysis, automated risk summary generation.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9BEC5B-A2FD-6711-0EFF-2AA20CF71DE0}"/>
              </a:ext>
            </a:extLst>
          </p:cNvPr>
          <p:cNvSpPr txBox="1"/>
          <p:nvPr/>
        </p:nvSpPr>
        <p:spPr>
          <a:xfrm>
            <a:off x="637792" y="1329573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Product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7CBA59-A666-E44B-85C2-EE05AD3D9C65}"/>
              </a:ext>
            </a:extLst>
          </p:cNvPr>
          <p:cNvSpPr/>
          <p:nvPr/>
        </p:nvSpPr>
        <p:spPr>
          <a:xfrm>
            <a:off x="277792" y="1964647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75F8E9D-F35F-EA2B-A4E1-D8023F16B162}"/>
              </a:ext>
            </a:extLst>
          </p:cNvPr>
          <p:cNvSpPr/>
          <p:nvPr/>
        </p:nvSpPr>
        <p:spPr>
          <a:xfrm>
            <a:off x="637792" y="3382962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Independent review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rental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contracts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individuals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property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companies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solidFill>
                  <a:schemeClr val="tx1"/>
                </a:solidFill>
              </a:rPr>
              <a:t>Prevent legal </a:t>
            </a:r>
            <a:r>
              <a:rPr lang="de-DE" altLang="de-DE" dirty="0" err="1">
                <a:solidFill>
                  <a:schemeClr val="tx1"/>
                </a:solidFill>
              </a:rPr>
              <a:t>disputes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0B49B5-A251-622B-EF16-415308214616}"/>
              </a:ext>
            </a:extLst>
          </p:cNvPr>
          <p:cNvSpPr txBox="1"/>
          <p:nvPr/>
        </p:nvSpPr>
        <p:spPr>
          <a:xfrm>
            <a:off x="637792" y="2977141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Use Cases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572613-5288-46D2-A0A6-5B9626CD8F26}"/>
              </a:ext>
            </a:extLst>
          </p:cNvPr>
          <p:cNvSpPr/>
          <p:nvPr/>
        </p:nvSpPr>
        <p:spPr>
          <a:xfrm>
            <a:off x="277792" y="3612215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2FDCCE-9C72-7F19-B4AE-025B9C2B1324}"/>
              </a:ext>
            </a:extLst>
          </p:cNvPr>
          <p:cNvSpPr/>
          <p:nvPr/>
        </p:nvSpPr>
        <p:spPr>
          <a:xfrm>
            <a:off x="637792" y="5058248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Pay-Per-Use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B2C (20 €)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Subscription-Based</a:t>
            </a:r>
            <a:r>
              <a:rPr lang="de-DE" dirty="0">
                <a:solidFill>
                  <a:schemeClr val="tx1"/>
                </a:solidFill>
              </a:rPr>
              <a:t> Model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B2B (200 € Monthly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100 Reviews)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E493B6-FA17-44D1-7669-4521DD36FC92}"/>
              </a:ext>
            </a:extLst>
          </p:cNvPr>
          <p:cNvSpPr txBox="1"/>
          <p:nvPr/>
        </p:nvSpPr>
        <p:spPr>
          <a:xfrm>
            <a:off x="637792" y="4652427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Business Model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B43C8D-7AB3-9E08-E7E7-9CA0624038BA}"/>
              </a:ext>
            </a:extLst>
          </p:cNvPr>
          <p:cNvSpPr/>
          <p:nvPr/>
        </p:nvSpPr>
        <p:spPr>
          <a:xfrm>
            <a:off x="277792" y="5287501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8" name="Graphic 47" descr="Scales of justice with solid fill">
            <a:extLst>
              <a:ext uri="{FF2B5EF4-FFF2-40B4-BE49-F238E27FC236}">
                <a16:creationId xmlns:a16="http://schemas.microsoft.com/office/drawing/2014/main" id="{ACB1ED19-3C33-62DF-DC12-74A1416A4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792" y="3729215"/>
            <a:ext cx="486000" cy="486000"/>
          </a:xfrm>
          <a:prstGeom prst="rect">
            <a:avLst/>
          </a:prstGeom>
        </p:spPr>
      </p:pic>
      <p:pic>
        <p:nvPicPr>
          <p:cNvPr id="49" name="Graphic 48" descr="Coins with solid fill">
            <a:extLst>
              <a:ext uri="{FF2B5EF4-FFF2-40B4-BE49-F238E27FC236}">
                <a16:creationId xmlns:a16="http://schemas.microsoft.com/office/drawing/2014/main" id="{283147FD-6C47-4FE0-A64C-575BDF387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792" y="5391031"/>
            <a:ext cx="486000" cy="486000"/>
          </a:xfrm>
          <a:prstGeom prst="rect">
            <a:avLst/>
          </a:prstGeom>
        </p:spPr>
      </p:pic>
      <p:pic>
        <p:nvPicPr>
          <p:cNvPr id="51" name="Graphic 50" descr="Cmd Terminal with solid fill">
            <a:extLst>
              <a:ext uri="{FF2B5EF4-FFF2-40B4-BE49-F238E27FC236}">
                <a16:creationId xmlns:a16="http://schemas.microsoft.com/office/drawing/2014/main" id="{CAD229D8-812B-EB26-9AA6-61678F2533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92" y="2081647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38993-26D8-2459-2060-0B120D6B3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AB523-42F0-F946-6750-5928EB07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54E855-810B-3371-5390-580174D300C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13" y="1728843"/>
            <a:ext cx="8442000" cy="5032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87FDC1-B047-74C2-1C5A-D1BDC5682A38}"/>
              </a:ext>
            </a:extLst>
          </p:cNvPr>
          <p:cNvSpPr/>
          <p:nvPr/>
        </p:nvSpPr>
        <p:spPr>
          <a:xfrm>
            <a:off x="637792" y="1735394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PDF text or OCR extraction, GPT legal analysis, automated risk summary generation.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749B4-8732-F2CB-24AA-6101CCB4B756}"/>
              </a:ext>
            </a:extLst>
          </p:cNvPr>
          <p:cNvSpPr txBox="1"/>
          <p:nvPr/>
        </p:nvSpPr>
        <p:spPr>
          <a:xfrm>
            <a:off x="637792" y="1329573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Product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9FEABA-C87B-4BEC-464E-C72F3907C120}"/>
              </a:ext>
            </a:extLst>
          </p:cNvPr>
          <p:cNvSpPr/>
          <p:nvPr/>
        </p:nvSpPr>
        <p:spPr>
          <a:xfrm>
            <a:off x="277792" y="1964647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3F5D1E-00FB-32D4-1EFD-01C63A2FB25D}"/>
              </a:ext>
            </a:extLst>
          </p:cNvPr>
          <p:cNvSpPr/>
          <p:nvPr/>
        </p:nvSpPr>
        <p:spPr>
          <a:xfrm>
            <a:off x="637792" y="3382962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Independent review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rental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contracts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individuals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property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companies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altLang="de-DE" dirty="0">
                <a:solidFill>
                  <a:schemeClr val="tx1"/>
                </a:solidFill>
              </a:rPr>
              <a:t>Prevent legal </a:t>
            </a:r>
            <a:r>
              <a:rPr lang="de-DE" altLang="de-DE" dirty="0" err="1">
                <a:solidFill>
                  <a:schemeClr val="tx1"/>
                </a:solidFill>
              </a:rPr>
              <a:t>disputes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F9BC1-2167-AB6C-6734-8905041127CE}"/>
              </a:ext>
            </a:extLst>
          </p:cNvPr>
          <p:cNvSpPr txBox="1"/>
          <p:nvPr/>
        </p:nvSpPr>
        <p:spPr>
          <a:xfrm>
            <a:off x="637792" y="2977141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Use Cases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F42992-AD7A-9A3B-0DA7-5926E2397D3D}"/>
              </a:ext>
            </a:extLst>
          </p:cNvPr>
          <p:cNvSpPr/>
          <p:nvPr/>
        </p:nvSpPr>
        <p:spPr>
          <a:xfrm>
            <a:off x="277792" y="3612215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C5B0AA-2C59-E5A8-2FF1-F393A72BFC4A}"/>
              </a:ext>
            </a:extLst>
          </p:cNvPr>
          <p:cNvSpPr/>
          <p:nvPr/>
        </p:nvSpPr>
        <p:spPr>
          <a:xfrm>
            <a:off x="637792" y="5058248"/>
            <a:ext cx="5021603" cy="1178506"/>
          </a:xfrm>
          <a:prstGeom prst="roundRect">
            <a:avLst>
              <a:gd name="adj" fmla="val 6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Ins="36000"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Pay-Per-Use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B2C (20 €)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Subscription-Based</a:t>
            </a:r>
            <a:r>
              <a:rPr lang="de-DE" dirty="0">
                <a:solidFill>
                  <a:schemeClr val="tx1"/>
                </a:solidFill>
              </a:rPr>
              <a:t> Model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B2B (200 € Monthly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100 Reviews)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FAA27-F1C3-B721-3693-66A4ADD628A2}"/>
              </a:ext>
            </a:extLst>
          </p:cNvPr>
          <p:cNvSpPr txBox="1"/>
          <p:nvPr/>
        </p:nvSpPr>
        <p:spPr>
          <a:xfrm>
            <a:off x="637792" y="4652427"/>
            <a:ext cx="313515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/>
              <a:t>Business Model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089DDA-BB9D-9ED0-7C43-2474F420CBE5}"/>
              </a:ext>
            </a:extLst>
          </p:cNvPr>
          <p:cNvSpPr/>
          <p:nvPr/>
        </p:nvSpPr>
        <p:spPr>
          <a:xfrm>
            <a:off x="277792" y="5287501"/>
            <a:ext cx="720000" cy="720000"/>
          </a:xfrm>
          <a:prstGeom prst="ellipse">
            <a:avLst/>
          </a:prstGeom>
          <a:solidFill>
            <a:srgbClr val="00206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Graphic 21" descr="Scales of justice with solid fill">
            <a:extLst>
              <a:ext uri="{FF2B5EF4-FFF2-40B4-BE49-F238E27FC236}">
                <a16:creationId xmlns:a16="http://schemas.microsoft.com/office/drawing/2014/main" id="{47E71C65-B3E4-333A-73F1-77A093561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792" y="3729215"/>
            <a:ext cx="486000" cy="486000"/>
          </a:xfrm>
          <a:prstGeom prst="rect">
            <a:avLst/>
          </a:prstGeom>
        </p:spPr>
      </p:pic>
      <p:pic>
        <p:nvPicPr>
          <p:cNvPr id="26" name="Graphic 25" descr="Coins with solid fill">
            <a:extLst>
              <a:ext uri="{FF2B5EF4-FFF2-40B4-BE49-F238E27FC236}">
                <a16:creationId xmlns:a16="http://schemas.microsoft.com/office/drawing/2014/main" id="{EEFB1EBA-0A5D-430A-CA67-4FB2A856E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792" y="5391031"/>
            <a:ext cx="486000" cy="486000"/>
          </a:xfrm>
          <a:prstGeom prst="rect">
            <a:avLst/>
          </a:prstGeom>
        </p:spPr>
      </p:pic>
      <p:pic>
        <p:nvPicPr>
          <p:cNvPr id="29" name="Graphic 28" descr="Cmd Terminal with solid fill">
            <a:extLst>
              <a:ext uri="{FF2B5EF4-FFF2-40B4-BE49-F238E27FC236}">
                <a16:creationId xmlns:a16="http://schemas.microsoft.com/office/drawing/2014/main" id="{488927BE-1B4C-794E-BB62-2BEEF23BA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92" y="2081647"/>
            <a:ext cx="486000" cy="486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7FB36C3-80DE-53EB-5B6C-8BA930543F3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47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200" dirty="0" err="1">
                <a:solidFill>
                  <a:srgbClr val="FFFFFF"/>
                </a:solidFill>
              </a:rPr>
              <a:t>Product</a:t>
            </a:r>
            <a:r>
              <a:rPr lang="de-DE" sz="5200" dirty="0">
                <a:solidFill>
                  <a:srgbClr val="FFFFFF"/>
                </a:solidFill>
              </a:rPr>
              <a:t> and </a:t>
            </a:r>
            <a:r>
              <a:rPr lang="de-DE" sz="5200" dirty="0" err="1">
                <a:solidFill>
                  <a:srgbClr val="FFFFFF"/>
                </a:solidFill>
              </a:rPr>
              <a:t>Strategy</a:t>
            </a:r>
            <a:endParaRPr lang="de-DE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B66F8-D584-4465-A579-877C7FCB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35A02-1DED-C503-5548-55E47B8B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A90E1-2A99-F5F9-CD0D-2CCC199A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114" y="3355344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 err="1"/>
              <a:t>Thank</a:t>
            </a:r>
            <a:r>
              <a:rPr lang="de-DE" sz="4000" dirty="0"/>
              <a:t> </a:t>
            </a:r>
            <a:r>
              <a:rPr lang="de-DE" sz="4000" dirty="0" err="1"/>
              <a:t>you</a:t>
            </a:r>
            <a:r>
              <a:rPr lang="de-DE" sz="4000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3EC65-1ED3-15C1-7AF6-BD0D8374D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887" y="2433638"/>
            <a:ext cx="3743325" cy="3743325"/>
          </a:xfrm>
        </p:spPr>
      </p:pic>
    </p:spTree>
    <p:extLst>
      <p:ext uri="{BB962C8B-B14F-4D97-AF65-F5344CB8AC3E}">
        <p14:creationId xmlns:p14="http://schemas.microsoft.com/office/powerpoint/2010/main" val="302684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Widescreen</PresentationFormat>
  <Paragraphs>48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Rentura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Oskar Palus</dc:creator>
  <cp:lastModifiedBy>Lukas Ruprecht Heipp</cp:lastModifiedBy>
  <cp:revision>3</cp:revision>
  <dcterms:created xsi:type="dcterms:W3CDTF">2025-04-27T07:58:48Z</dcterms:created>
  <dcterms:modified xsi:type="dcterms:W3CDTF">2025-04-27T09:36:55Z</dcterms:modified>
</cp:coreProperties>
</file>